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Nunito" pitchFamily="2" charset="0"/>
      <p:regular r:id="rId18"/>
      <p:bold r:id="rId19"/>
      <p:italic r:id="rId20"/>
      <p:boldItalic r:id="rId21"/>
    </p:embeddedFont>
    <p:embeddedFont>
      <p:font typeface="Raleway" pitchFamily="2"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27CC06-3C74-4839-99BD-5002A5D07C11}">
  <a:tblStyle styleId="{A827CC06-3C74-4839-99BD-5002A5D07C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41BFFE2-0CB2-40CD-A15E-3306B140F2F3}"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634"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3.jpg>
</file>

<file path=ppt/media/image4.png>
</file>

<file path=ppt/media/image5.png>
</file>

<file path=ppt/media/image6.pn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64d75f768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64d75f768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200"/>
              <a:t>Hi my name is Elham, what I want to present to you today, is AirBNformed, an app which accurately predicts Airbnb rental prices</a:t>
            </a:r>
            <a:endParaRPr sz="1200"/>
          </a:p>
          <a:p>
            <a:pPr marL="0" lvl="0" indent="0" algn="l" rtl="0">
              <a:spcBef>
                <a:spcPts val="12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4d75f768d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4d75f768d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This is Mr. Brown. He has a property. He wanted to rent it on Airbnb but he does not know how much he will earn by doing it.</a:t>
            </a:r>
            <a:endParaRPr/>
          </a:p>
          <a:p>
            <a:pPr marL="0" lvl="0" indent="0" algn="l" rtl="0">
              <a:lnSpc>
                <a:spcPct val="115000"/>
              </a:lnSpc>
              <a:spcBef>
                <a:spcPts val="1200"/>
              </a:spcBef>
              <a:spcAft>
                <a:spcPts val="0"/>
              </a:spcAft>
              <a:buNone/>
            </a:pPr>
            <a:r>
              <a:rPr lang="en"/>
              <a:t>So, he chekced Airbnb and there were many different houses with different features. So, he got confused because he couldn’t find a house similar to his own house based on its features and location.</a:t>
            </a:r>
            <a:endParaRPr/>
          </a:p>
          <a:p>
            <a:pPr marL="0" lvl="0" indent="0" algn="l" rtl="0">
              <a:lnSpc>
                <a:spcPct val="115000"/>
              </a:lnSpc>
              <a:spcBef>
                <a:spcPts val="1200"/>
              </a:spcBef>
              <a:spcAft>
                <a:spcPts val="1200"/>
              </a:spcAft>
              <a:buNone/>
            </a:pPr>
            <a:r>
              <a:rPr lang="en"/>
              <a:t>To solve his problem, I have developed a web app that helps him estimate his monthly income. In this page he can enter the information about his house and by clicking the predict button he can see his income prediction per month.</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64d75f768d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64d75f768d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Let’s see how it works. The data that I have worked on is form Insideairbnb website. Because we live in Seattle, I chose Seattle for which we have 16213 houses and 364 features.</a:t>
            </a:r>
            <a:endParaRPr/>
          </a:p>
          <a:p>
            <a:pPr marL="0" lvl="0" indent="0" algn="l" rtl="0">
              <a:lnSpc>
                <a:spcPct val="115000"/>
              </a:lnSpc>
              <a:spcBef>
                <a:spcPts val="1200"/>
              </a:spcBef>
              <a:spcAft>
                <a:spcPts val="1200"/>
              </a:spcAft>
              <a:buNone/>
            </a:pPr>
            <a:r>
              <a:rPr lang="en"/>
              <a:t>These features can be divided into 3 groups. First, the features related to the house itself, for example number of bathrooms and its amenities. Second, the features related to its location, like its neighborhood and zip code. Third, the features related to the host like where the location of the host is or how responsive s/he 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64d75f768d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64d75f768d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After cleaning and preparing the dataset, I separated 25% of the data for testing. I used three regression models in parallel using grid search and 5-fold cross validation on the remaining 75%.</a:t>
            </a:r>
            <a:endParaRPr/>
          </a:p>
          <a:p>
            <a:pPr marL="0" lvl="0" indent="0" algn="l" rtl="0">
              <a:lnSpc>
                <a:spcPct val="115000"/>
              </a:lnSpc>
              <a:spcBef>
                <a:spcPts val="1200"/>
              </a:spcBef>
              <a:spcAft>
                <a:spcPts val="0"/>
              </a:spcAft>
              <a:buNone/>
            </a:pPr>
            <a:r>
              <a:rPr lang="en"/>
              <a:t>Finally, stacking has been performed to combine the predictions obtain by the models.</a:t>
            </a:r>
            <a:endParaRPr/>
          </a:p>
          <a:p>
            <a:pPr marL="0" lvl="0" indent="0" algn="l" rtl="0">
              <a:lnSpc>
                <a:spcPct val="115000"/>
              </a:lnSpc>
              <a:spcBef>
                <a:spcPts val="1200"/>
              </a:spcBef>
              <a:spcAft>
                <a:spcPts val="1200"/>
              </a:spcAft>
              <a:buNone/>
            </a:pPr>
            <a:r>
              <a:rPr lang="en"/>
              <a:t>The result of our models which are: Random Forest, CATBoost and XGBoost are shown in this table based on the values of MAE and adjusterd R^2. So, we obtained 91% adjusterd R^2 from this stacking.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64d75f768d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64d75f768d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Because the user cannot enter so many features to see the predictions, based on the result of the model, I have selected the most important features which in total gave me more than 70% gain in comparison to each original models.</a:t>
            </a:r>
            <a:endParaRPr/>
          </a:p>
          <a:p>
            <a:pPr marL="0" lvl="0" indent="0" algn="l" rtl="0">
              <a:lnSpc>
                <a:spcPct val="115000"/>
              </a:lnSpc>
              <a:spcBef>
                <a:spcPts val="1200"/>
              </a:spcBef>
              <a:spcAft>
                <a:spcPts val="1200"/>
              </a:spcAft>
              <a:buNone/>
            </a:pPr>
            <a:r>
              <a:rPr lang="en"/>
              <a:t>So, the number of features reduced to 28. After feature selection, running the models and stacking again, here is the final result. Based on the fact that the average income from houses is about 3000$ per month, we have 14% error in our prediction.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64d75f768d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64d75f768d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Here is the pipeline of this project from where the data started, to an interface that generates an accurate prediction of how much one can earn from his/her property.</a:t>
            </a:r>
            <a:endParaRPr/>
          </a:p>
          <a:p>
            <a:pPr marL="0" lvl="0" indent="0" algn="l" rtl="0">
              <a:lnSpc>
                <a:spcPct val="115000"/>
              </a:lnSpc>
              <a:spcBef>
                <a:spcPts val="1200"/>
              </a:spcBef>
              <a:spcAft>
                <a:spcPts val="0"/>
              </a:spcAft>
              <a:buNone/>
            </a:pPr>
            <a:r>
              <a:rPr lang="en"/>
              <a:t>There were many challenges in this project but data cleaning has been the most challenging part. There were a lot of features with NaN or only one value. A lot of features had high correlation with others.</a:t>
            </a:r>
            <a:endParaRPr/>
          </a:p>
          <a:p>
            <a:pPr marL="0" lvl="0" indent="0" algn="l" rtl="0">
              <a:lnSpc>
                <a:spcPct val="115000"/>
              </a:lnSpc>
              <a:spcBef>
                <a:spcPts val="1200"/>
              </a:spcBef>
              <a:spcAft>
                <a:spcPts val="0"/>
              </a:spcAft>
              <a:buNone/>
            </a:pPr>
            <a:r>
              <a:rPr lang="en"/>
              <a:t>There were a lot of values with extra characters which had to be fixed. Many dummy variables were created not only based on categorical features but also features which had a list for their value.</a:t>
            </a:r>
            <a:endParaRPr/>
          </a:p>
          <a:p>
            <a:pPr marL="0" lvl="0" indent="0" algn="l" rtl="0">
              <a:lnSpc>
                <a:spcPct val="115000"/>
              </a:lnSpc>
              <a:spcBef>
                <a:spcPts val="1200"/>
              </a:spcBef>
              <a:spcAft>
                <a:spcPts val="1200"/>
              </a:spcAft>
              <a:buNone/>
            </a:pPr>
            <a:r>
              <a:rPr lang="en"/>
              <a:t>Aggregation was another challenge because I had multiple monthly snapshot of the listings so I had manually aggregate each feature for each property.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64d75f768d_1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64d75f768d_1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a:t>So, now by using this product Mr. Brown can plan for his future. Because he is able to know how much he can earn currently, and also he can check which changes can increase that money. So he is happy now!</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g"/><Relationship Id="rId5" Type="http://schemas.openxmlformats.org/officeDocument/2006/relationships/hyperlink" Target="http://rentalpriceprediction.xyz/"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image" Target="../media/image5.png"/><Relationship Id="rId7"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jp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5076150" y="2152070"/>
            <a:ext cx="4067849" cy="2991430"/>
          </a:xfrm>
          <a:prstGeom prst="rect">
            <a:avLst/>
          </a:prstGeom>
          <a:noFill/>
          <a:ln>
            <a:noFill/>
          </a:ln>
        </p:spPr>
      </p:pic>
      <p:sp>
        <p:nvSpPr>
          <p:cNvPr id="87" name="Google Shape;87;p13"/>
          <p:cNvSpPr txBox="1"/>
          <p:nvPr/>
        </p:nvSpPr>
        <p:spPr>
          <a:xfrm>
            <a:off x="655950" y="962750"/>
            <a:ext cx="7035900" cy="145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b="1">
                <a:solidFill>
                  <a:srgbClr val="0F4841"/>
                </a:solidFill>
              </a:rPr>
              <a:t>AirBNformed:</a:t>
            </a:r>
            <a:endParaRPr sz="2600" b="1">
              <a:solidFill>
                <a:srgbClr val="0F4841"/>
              </a:solidFill>
            </a:endParaRPr>
          </a:p>
          <a:p>
            <a:pPr marL="0" lvl="0" indent="0" algn="ctr" rtl="0">
              <a:spcBef>
                <a:spcPts val="0"/>
              </a:spcBef>
              <a:spcAft>
                <a:spcPts val="0"/>
              </a:spcAft>
              <a:buNone/>
            </a:pPr>
            <a:r>
              <a:rPr lang="en" sz="2600" b="1">
                <a:solidFill>
                  <a:srgbClr val="0F4841"/>
                </a:solidFill>
              </a:rPr>
              <a:t>Accurate Rental Price Prediction on Airbnb</a:t>
            </a:r>
            <a:endParaRPr sz="2600" b="1">
              <a:solidFill>
                <a:srgbClr val="0F4841"/>
              </a:solidFill>
            </a:endParaRPr>
          </a:p>
        </p:txBody>
      </p:sp>
      <p:sp>
        <p:nvSpPr>
          <p:cNvPr id="88" name="Google Shape;88;p13"/>
          <p:cNvSpPr txBox="1">
            <a:spLocks noGrp="1"/>
          </p:cNvSpPr>
          <p:nvPr>
            <p:ph type="subTitle" idx="1"/>
          </p:nvPr>
        </p:nvSpPr>
        <p:spPr>
          <a:xfrm>
            <a:off x="663150" y="2852925"/>
            <a:ext cx="44130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3000">
              <a:solidFill>
                <a:schemeClr val="dk1"/>
              </a:solidFill>
              <a:latin typeface="Calibri"/>
              <a:ea typeface="Calibri"/>
              <a:cs typeface="Calibri"/>
              <a:sym typeface="Calibri"/>
            </a:endParaRPr>
          </a:p>
          <a:p>
            <a:pPr marL="0" lvl="0" indent="0" algn="l" rtl="0">
              <a:spcBef>
                <a:spcPts val="0"/>
              </a:spcBef>
              <a:spcAft>
                <a:spcPts val="0"/>
              </a:spcAft>
              <a:buClr>
                <a:schemeClr val="lt1"/>
              </a:buClr>
              <a:buSzPts val="1100"/>
              <a:buFont typeface="Arial"/>
              <a:buNone/>
            </a:pPr>
            <a:r>
              <a:rPr lang="en" sz="2400" b="1">
                <a:solidFill>
                  <a:srgbClr val="0F4841"/>
                </a:solidFill>
                <a:latin typeface="Arial"/>
                <a:ea typeface="Arial"/>
                <a:cs typeface="Arial"/>
                <a:sym typeface="Arial"/>
              </a:rPr>
              <a:t>Elham Nabipoorafruzi</a:t>
            </a:r>
            <a:endParaRPr sz="2400" b="1">
              <a:solidFill>
                <a:srgbClr val="0F484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54450" y="584450"/>
            <a:ext cx="7505700" cy="7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b="1">
                <a:solidFill>
                  <a:srgbClr val="5B0F00"/>
                </a:solidFill>
              </a:rPr>
              <a:t>How much </a:t>
            </a:r>
            <a:r>
              <a:rPr lang="en" sz="2800">
                <a:solidFill>
                  <a:srgbClr val="5B0F00"/>
                </a:solidFill>
              </a:rPr>
              <a:t>can </a:t>
            </a:r>
            <a:r>
              <a:rPr lang="en" sz="2800" b="1">
                <a:solidFill>
                  <a:srgbClr val="5B0F00"/>
                </a:solidFill>
              </a:rPr>
              <a:t>I earn from my house?</a:t>
            </a:r>
            <a:endParaRPr sz="2800" b="1">
              <a:solidFill>
                <a:srgbClr val="5B0F00"/>
              </a:solidFill>
            </a:endParaRPr>
          </a:p>
        </p:txBody>
      </p:sp>
      <p:sp>
        <p:nvSpPr>
          <p:cNvPr id="94" name="Google Shape;94;p14"/>
          <p:cNvSpPr txBox="1">
            <a:spLocks noGrp="1"/>
          </p:cNvSpPr>
          <p:nvPr>
            <p:ph type="body" idx="1"/>
          </p:nvPr>
        </p:nvSpPr>
        <p:spPr>
          <a:xfrm>
            <a:off x="754450" y="3402575"/>
            <a:ext cx="7505700" cy="104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u="sng" dirty="0">
                <a:solidFill>
                  <a:schemeClr val="hlink"/>
                </a:solidFill>
                <a:latin typeface="Arial"/>
                <a:ea typeface="Arial"/>
                <a:cs typeface="Arial"/>
                <a:sym typeface="Arial"/>
                <a:hlinkClick r:id="rId5"/>
              </a:rPr>
              <a:t>http://rentalpriceprediction.xyz/</a:t>
            </a:r>
            <a:endParaRPr sz="1700" b="1" dirty="0">
              <a:solidFill>
                <a:srgbClr val="000000"/>
              </a:solidFill>
            </a:endParaRPr>
          </a:p>
          <a:p>
            <a:pPr marL="0" lvl="0" indent="0" algn="ctr" rtl="0">
              <a:spcBef>
                <a:spcPts val="1600"/>
              </a:spcBef>
              <a:spcAft>
                <a:spcPts val="1600"/>
              </a:spcAft>
              <a:buNone/>
            </a:pPr>
            <a:endParaRPr sz="1800" b="1" dirty="0">
              <a:solidFill>
                <a:srgbClr val="000000"/>
              </a:solidFill>
              <a:latin typeface="Roboto"/>
              <a:ea typeface="Roboto"/>
              <a:cs typeface="Roboto"/>
              <a:sym typeface="Roboto"/>
            </a:endParaRPr>
          </a:p>
        </p:txBody>
      </p:sp>
      <p:pic>
        <p:nvPicPr>
          <p:cNvPr id="95" name="Google Shape;95;p14"/>
          <p:cNvPicPr preferRelativeResize="0"/>
          <p:nvPr/>
        </p:nvPicPr>
        <p:blipFill>
          <a:blip r:embed="rId6">
            <a:alphaModFix/>
          </a:blip>
          <a:stretch>
            <a:fillRect/>
          </a:stretch>
        </p:blipFill>
        <p:spPr>
          <a:xfrm>
            <a:off x="7403875" y="584450"/>
            <a:ext cx="1211725" cy="1189700"/>
          </a:xfrm>
          <a:prstGeom prst="rect">
            <a:avLst/>
          </a:prstGeom>
          <a:noFill/>
          <a:ln>
            <a:noFill/>
          </a:ln>
        </p:spPr>
      </p:pic>
      <p:pic>
        <p:nvPicPr>
          <p:cNvPr id="96" name="Google Shape;96;p14"/>
          <p:cNvPicPr preferRelativeResize="0"/>
          <p:nvPr/>
        </p:nvPicPr>
        <p:blipFill>
          <a:blip r:embed="rId7">
            <a:alphaModFix/>
          </a:blip>
          <a:stretch>
            <a:fillRect/>
          </a:stretch>
        </p:blipFill>
        <p:spPr>
          <a:xfrm>
            <a:off x="3276888" y="1669273"/>
            <a:ext cx="2460825" cy="1607400"/>
          </a:xfrm>
          <a:prstGeom prst="rect">
            <a:avLst/>
          </a:prstGeom>
          <a:noFill/>
          <a:ln>
            <a:noFill/>
          </a:ln>
        </p:spPr>
      </p:pic>
      <p:pic>
        <p:nvPicPr>
          <p:cNvPr id="4" name="Copy of AirBNformed - Google Slides">
            <a:hlinkClick r:id="" action="ppaction://media"/>
            <a:extLst>
              <a:ext uri="{FF2B5EF4-FFF2-40B4-BE49-F238E27FC236}">
                <a16:creationId xmlns:a16="http://schemas.microsoft.com/office/drawing/2014/main" id="{7DEEE4A6-3025-60C1-D667-32B54385694F}"/>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672930" y="3924125"/>
            <a:ext cx="1631880" cy="8822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p:nvPr/>
        </p:nvSpPr>
        <p:spPr>
          <a:xfrm>
            <a:off x="819150" y="540800"/>
            <a:ext cx="7505700" cy="9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5B0F00"/>
                </a:solidFill>
                <a:latin typeface="Nunito"/>
                <a:ea typeface="Nunito"/>
                <a:cs typeface="Nunito"/>
                <a:sym typeface="Nunito"/>
              </a:rPr>
              <a:t>Data </a:t>
            </a:r>
            <a:endParaRPr sz="3000" b="1">
              <a:solidFill>
                <a:srgbClr val="5B0F00"/>
              </a:solidFill>
              <a:latin typeface="Nunito"/>
              <a:ea typeface="Nunito"/>
              <a:cs typeface="Nunito"/>
              <a:sym typeface="Nunito"/>
            </a:endParaRPr>
          </a:p>
        </p:txBody>
      </p:sp>
      <p:sp>
        <p:nvSpPr>
          <p:cNvPr id="103" name="Google Shape;103;p15"/>
          <p:cNvSpPr txBox="1"/>
          <p:nvPr/>
        </p:nvSpPr>
        <p:spPr>
          <a:xfrm>
            <a:off x="190850" y="2128500"/>
            <a:ext cx="7505700" cy="27864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1800" b="1">
                <a:latin typeface="Roboto"/>
                <a:ea typeface="Roboto"/>
                <a:cs typeface="Roboto"/>
                <a:sym typeface="Roboto"/>
              </a:rPr>
              <a:t>Seattle:</a:t>
            </a:r>
            <a:endParaRPr sz="1800" b="1">
              <a:latin typeface="Roboto"/>
              <a:ea typeface="Roboto"/>
              <a:cs typeface="Roboto"/>
              <a:sym typeface="Roboto"/>
            </a:endParaRPr>
          </a:p>
          <a:p>
            <a:pPr marL="914400" lvl="1" indent="-342900" algn="l" rtl="0">
              <a:lnSpc>
                <a:spcPct val="200000"/>
              </a:lnSpc>
              <a:spcBef>
                <a:spcPts val="1600"/>
              </a:spcBef>
              <a:spcAft>
                <a:spcPts val="0"/>
              </a:spcAft>
              <a:buClr>
                <a:srgbClr val="000000"/>
              </a:buClr>
              <a:buSzPts val="1800"/>
              <a:buFont typeface="Roboto"/>
              <a:buChar char="○"/>
            </a:pPr>
            <a:r>
              <a:rPr lang="en" sz="1800" b="1">
                <a:latin typeface="Roboto"/>
                <a:ea typeface="Roboto"/>
                <a:cs typeface="Roboto"/>
                <a:sym typeface="Roboto"/>
              </a:rPr>
              <a:t>16213 Houses</a:t>
            </a:r>
            <a:endParaRPr sz="1800" b="1">
              <a:latin typeface="Roboto"/>
              <a:ea typeface="Roboto"/>
              <a:cs typeface="Roboto"/>
              <a:sym typeface="Roboto"/>
            </a:endParaRPr>
          </a:p>
          <a:p>
            <a:pPr marL="914400" lvl="1" indent="-342900" algn="l" rtl="0">
              <a:lnSpc>
                <a:spcPct val="200000"/>
              </a:lnSpc>
              <a:spcBef>
                <a:spcPts val="0"/>
              </a:spcBef>
              <a:spcAft>
                <a:spcPts val="0"/>
              </a:spcAft>
              <a:buClr>
                <a:srgbClr val="000000"/>
              </a:buClr>
              <a:buSzPts val="1800"/>
              <a:buFont typeface="Roboto"/>
              <a:buChar char="○"/>
            </a:pPr>
            <a:r>
              <a:rPr lang="en" sz="1800" b="1">
                <a:latin typeface="Roboto"/>
                <a:ea typeface="Roboto"/>
                <a:cs typeface="Roboto"/>
                <a:sym typeface="Roboto"/>
              </a:rPr>
              <a:t>364 Features</a:t>
            </a:r>
            <a:endParaRPr sz="1800" b="1">
              <a:latin typeface="Roboto"/>
              <a:ea typeface="Roboto"/>
              <a:cs typeface="Roboto"/>
              <a:sym typeface="Roboto"/>
            </a:endParaRPr>
          </a:p>
        </p:txBody>
      </p:sp>
      <p:pic>
        <p:nvPicPr>
          <p:cNvPr id="104" name="Google Shape;104;p15"/>
          <p:cNvPicPr preferRelativeResize="0"/>
          <p:nvPr/>
        </p:nvPicPr>
        <p:blipFill>
          <a:blip r:embed="rId3">
            <a:alphaModFix/>
          </a:blip>
          <a:stretch>
            <a:fillRect/>
          </a:stretch>
        </p:blipFill>
        <p:spPr>
          <a:xfrm>
            <a:off x="5015198" y="1769866"/>
            <a:ext cx="4128800" cy="3373632"/>
          </a:xfrm>
          <a:prstGeom prst="rect">
            <a:avLst/>
          </a:prstGeom>
          <a:noFill/>
          <a:ln>
            <a:noFill/>
          </a:ln>
        </p:spPr>
      </p:pic>
      <p:pic>
        <p:nvPicPr>
          <p:cNvPr id="105" name="Google Shape;105;p15"/>
          <p:cNvPicPr preferRelativeResize="0"/>
          <p:nvPr/>
        </p:nvPicPr>
        <p:blipFill>
          <a:blip r:embed="rId4">
            <a:alphaModFix/>
          </a:blip>
          <a:stretch>
            <a:fillRect/>
          </a:stretch>
        </p:blipFill>
        <p:spPr>
          <a:xfrm>
            <a:off x="3949674" y="1190597"/>
            <a:ext cx="3288625" cy="1446400"/>
          </a:xfrm>
          <a:prstGeom prst="rect">
            <a:avLst/>
          </a:prstGeom>
          <a:noFill/>
          <a:ln>
            <a:noFill/>
          </a:ln>
        </p:spPr>
      </p:pic>
      <p:pic>
        <p:nvPicPr>
          <p:cNvPr id="106" name="Google Shape;106;p15"/>
          <p:cNvPicPr preferRelativeResize="0"/>
          <p:nvPr/>
        </p:nvPicPr>
        <p:blipFill>
          <a:blip r:embed="rId5">
            <a:alphaModFix/>
          </a:blip>
          <a:stretch>
            <a:fillRect/>
          </a:stretch>
        </p:blipFill>
        <p:spPr>
          <a:xfrm>
            <a:off x="819150" y="1672800"/>
            <a:ext cx="1743525" cy="365200"/>
          </a:xfrm>
          <a:prstGeom prst="rect">
            <a:avLst/>
          </a:prstGeom>
          <a:noFill/>
          <a:ln>
            <a:noFill/>
          </a:ln>
        </p:spPr>
      </p:pic>
      <p:pic>
        <p:nvPicPr>
          <p:cNvPr id="107" name="Google Shape;107;p15"/>
          <p:cNvPicPr preferRelativeResize="0"/>
          <p:nvPr/>
        </p:nvPicPr>
        <p:blipFill>
          <a:blip r:embed="rId6">
            <a:alphaModFix/>
          </a:blip>
          <a:stretch>
            <a:fillRect/>
          </a:stretch>
        </p:blipFill>
        <p:spPr>
          <a:xfrm>
            <a:off x="514350" y="2714898"/>
            <a:ext cx="592325" cy="567800"/>
          </a:xfrm>
          <a:prstGeom prst="rect">
            <a:avLst/>
          </a:prstGeom>
          <a:noFill/>
          <a:ln>
            <a:noFill/>
          </a:ln>
        </p:spPr>
      </p:pic>
      <p:pic>
        <p:nvPicPr>
          <p:cNvPr id="108" name="Google Shape;108;p15"/>
          <p:cNvPicPr preferRelativeResize="0"/>
          <p:nvPr/>
        </p:nvPicPr>
        <p:blipFill>
          <a:blip r:embed="rId7">
            <a:alphaModFix/>
          </a:blip>
          <a:stretch>
            <a:fillRect/>
          </a:stretch>
        </p:blipFill>
        <p:spPr>
          <a:xfrm>
            <a:off x="514350" y="3312925"/>
            <a:ext cx="592325" cy="592325"/>
          </a:xfrm>
          <a:prstGeom prst="rect">
            <a:avLst/>
          </a:prstGeom>
          <a:noFill/>
          <a:ln>
            <a:noFill/>
          </a:ln>
        </p:spPr>
      </p:pic>
      <p:sp>
        <p:nvSpPr>
          <p:cNvPr id="109" name="Google Shape;109;p15"/>
          <p:cNvSpPr txBox="1"/>
          <p:nvPr/>
        </p:nvSpPr>
        <p:spPr>
          <a:xfrm>
            <a:off x="2862875" y="3555550"/>
            <a:ext cx="1827600" cy="8559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b="1">
                <a:latin typeface="Roboto"/>
                <a:ea typeface="Roboto"/>
                <a:cs typeface="Roboto"/>
                <a:sym typeface="Roboto"/>
              </a:rPr>
              <a:t>House </a:t>
            </a:r>
            <a:endParaRPr sz="1800" b="1">
              <a:latin typeface="Roboto"/>
              <a:ea typeface="Roboto"/>
              <a:cs typeface="Roboto"/>
              <a:sym typeface="Roboto"/>
            </a:endParaRPr>
          </a:p>
          <a:p>
            <a:pPr marL="0" lvl="0" indent="0" algn="l" rtl="0">
              <a:lnSpc>
                <a:spcPct val="150000"/>
              </a:lnSpc>
              <a:spcBef>
                <a:spcPts val="0"/>
              </a:spcBef>
              <a:spcAft>
                <a:spcPts val="0"/>
              </a:spcAft>
              <a:buNone/>
            </a:pPr>
            <a:r>
              <a:rPr lang="en" sz="1800" b="1">
                <a:latin typeface="Roboto"/>
                <a:ea typeface="Roboto"/>
                <a:cs typeface="Roboto"/>
                <a:sym typeface="Roboto"/>
              </a:rPr>
              <a:t>Location</a:t>
            </a:r>
            <a:endParaRPr sz="1800" b="1">
              <a:latin typeface="Roboto"/>
              <a:ea typeface="Roboto"/>
              <a:cs typeface="Roboto"/>
              <a:sym typeface="Roboto"/>
            </a:endParaRPr>
          </a:p>
          <a:p>
            <a:pPr marL="0" lvl="0" indent="0" algn="l" rtl="0">
              <a:lnSpc>
                <a:spcPct val="150000"/>
              </a:lnSpc>
              <a:spcBef>
                <a:spcPts val="0"/>
              </a:spcBef>
              <a:spcAft>
                <a:spcPts val="0"/>
              </a:spcAft>
              <a:buNone/>
            </a:pPr>
            <a:r>
              <a:rPr lang="en" sz="1800" b="1">
                <a:latin typeface="Roboto"/>
                <a:ea typeface="Roboto"/>
                <a:cs typeface="Roboto"/>
                <a:sym typeface="Roboto"/>
              </a:rPr>
              <a:t>Host</a:t>
            </a:r>
            <a:endParaRPr sz="1800" b="1">
              <a:latin typeface="Roboto"/>
              <a:ea typeface="Roboto"/>
              <a:cs typeface="Roboto"/>
              <a:sym typeface="Roboto"/>
            </a:endParaRPr>
          </a:p>
        </p:txBody>
      </p:sp>
      <p:sp>
        <p:nvSpPr>
          <p:cNvPr id="110" name="Google Shape;110;p15"/>
          <p:cNvSpPr/>
          <p:nvPr/>
        </p:nvSpPr>
        <p:spPr>
          <a:xfrm>
            <a:off x="2562675" y="3631750"/>
            <a:ext cx="258900" cy="1224900"/>
          </a:xfrm>
          <a:prstGeom prst="leftBrace">
            <a:avLst>
              <a:gd name="adj1" fmla="val 8333"/>
              <a:gd name="adj2" fmla="val 50000"/>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1" name="Google Shape;111;p15"/>
          <p:cNvPicPr preferRelativeResize="0"/>
          <p:nvPr/>
        </p:nvPicPr>
        <p:blipFill>
          <a:blip r:embed="rId8">
            <a:alphaModFix/>
          </a:blip>
          <a:stretch>
            <a:fillRect/>
          </a:stretch>
        </p:blipFill>
        <p:spPr>
          <a:xfrm>
            <a:off x="7808250" y="508250"/>
            <a:ext cx="1211725" cy="1189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6"/>
          <p:cNvSpPr txBox="1"/>
          <p:nvPr/>
        </p:nvSpPr>
        <p:spPr>
          <a:xfrm>
            <a:off x="666750" y="1533525"/>
            <a:ext cx="7505700" cy="12000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Font typeface="Roboto"/>
              <a:buChar char="●"/>
            </a:pPr>
            <a:r>
              <a:rPr lang="en" sz="1800" b="1">
                <a:latin typeface="Roboto"/>
                <a:ea typeface="Roboto"/>
                <a:cs typeface="Roboto"/>
                <a:sym typeface="Roboto"/>
              </a:rPr>
              <a:t>75/25 train/test split</a:t>
            </a:r>
            <a:endParaRPr sz="1800" b="1">
              <a:latin typeface="Roboto"/>
              <a:ea typeface="Roboto"/>
              <a:cs typeface="Roboto"/>
              <a:sym typeface="Roboto"/>
            </a:endParaRPr>
          </a:p>
          <a:p>
            <a:pPr marL="457200" lvl="0" indent="-342900" algn="l" rtl="0">
              <a:lnSpc>
                <a:spcPct val="115000"/>
              </a:lnSpc>
              <a:spcBef>
                <a:spcPts val="0"/>
              </a:spcBef>
              <a:spcAft>
                <a:spcPts val="0"/>
              </a:spcAft>
              <a:buSzPts val="1800"/>
              <a:buFont typeface="Roboto"/>
              <a:buChar char="●"/>
            </a:pPr>
            <a:r>
              <a:rPr lang="en" sz="1800" b="1">
                <a:latin typeface="Roboto"/>
                <a:ea typeface="Roboto"/>
                <a:cs typeface="Roboto"/>
                <a:sym typeface="Roboto"/>
              </a:rPr>
              <a:t>Grid search and cross validation to tune model</a:t>
            </a:r>
            <a:endParaRPr sz="1800" b="1">
              <a:latin typeface="Roboto"/>
              <a:ea typeface="Roboto"/>
              <a:cs typeface="Roboto"/>
              <a:sym typeface="Roboto"/>
            </a:endParaRPr>
          </a:p>
          <a:p>
            <a:pPr marL="457200" lvl="0" indent="-342900" algn="l" rtl="0">
              <a:lnSpc>
                <a:spcPct val="115000"/>
              </a:lnSpc>
              <a:spcBef>
                <a:spcPts val="0"/>
              </a:spcBef>
              <a:spcAft>
                <a:spcPts val="0"/>
              </a:spcAft>
              <a:buSzPts val="1800"/>
              <a:buFont typeface="Roboto"/>
              <a:buChar char="●"/>
            </a:pPr>
            <a:r>
              <a:rPr lang="en" sz="1800" b="1">
                <a:latin typeface="Roboto"/>
                <a:ea typeface="Roboto"/>
                <a:cs typeface="Roboto"/>
                <a:sym typeface="Roboto"/>
              </a:rPr>
              <a:t>Stacking to </a:t>
            </a:r>
            <a:r>
              <a:rPr lang="en" sz="1800" b="1">
                <a:highlight>
                  <a:srgbClr val="FFFFFF"/>
                </a:highlight>
                <a:latin typeface="Roboto"/>
                <a:ea typeface="Roboto"/>
                <a:cs typeface="Roboto"/>
                <a:sym typeface="Roboto"/>
              </a:rPr>
              <a:t>combine model predictions</a:t>
            </a:r>
            <a:endParaRPr sz="1800" b="1">
              <a:latin typeface="Roboto"/>
              <a:ea typeface="Roboto"/>
              <a:cs typeface="Roboto"/>
              <a:sym typeface="Roboto"/>
            </a:endParaRPr>
          </a:p>
        </p:txBody>
      </p:sp>
      <p:sp>
        <p:nvSpPr>
          <p:cNvPr id="117" name="Google Shape;117;p16"/>
          <p:cNvSpPr txBox="1">
            <a:spLocks noGrp="1"/>
          </p:cNvSpPr>
          <p:nvPr>
            <p:ph type="title"/>
          </p:nvPr>
        </p:nvSpPr>
        <p:spPr>
          <a:xfrm>
            <a:off x="803850" y="579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5B0F00"/>
                </a:solidFill>
              </a:rPr>
              <a:t>Algorithms and Validation</a:t>
            </a:r>
            <a:endParaRPr/>
          </a:p>
        </p:txBody>
      </p:sp>
      <p:graphicFrame>
        <p:nvGraphicFramePr>
          <p:cNvPr id="118" name="Google Shape;118;p16"/>
          <p:cNvGraphicFramePr/>
          <p:nvPr/>
        </p:nvGraphicFramePr>
        <p:xfrm>
          <a:off x="1047738" y="2712225"/>
          <a:ext cx="4933750" cy="2197522"/>
        </p:xfrm>
        <a:graphic>
          <a:graphicData uri="http://schemas.openxmlformats.org/drawingml/2006/table">
            <a:tbl>
              <a:tblPr>
                <a:noFill/>
                <a:tableStyleId>{A827CC06-3C74-4839-99BD-5002A5D07C11}</a:tableStyleId>
              </a:tblPr>
              <a:tblGrid>
                <a:gridCol w="2054325">
                  <a:extLst>
                    <a:ext uri="{9D8B030D-6E8A-4147-A177-3AD203B41FA5}">
                      <a16:colId xmlns:a16="http://schemas.microsoft.com/office/drawing/2014/main" val="20000"/>
                    </a:ext>
                  </a:extLst>
                </a:gridCol>
                <a:gridCol w="1180925">
                  <a:extLst>
                    <a:ext uri="{9D8B030D-6E8A-4147-A177-3AD203B41FA5}">
                      <a16:colId xmlns:a16="http://schemas.microsoft.com/office/drawing/2014/main" val="20001"/>
                    </a:ext>
                  </a:extLst>
                </a:gridCol>
                <a:gridCol w="16985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sz="1800" b="1">
                          <a:latin typeface="Roboto"/>
                          <a:ea typeface="Roboto"/>
                          <a:cs typeface="Roboto"/>
                          <a:sym typeface="Roboto"/>
                        </a:rPr>
                        <a:t>Algorithm</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Roboto"/>
                          <a:ea typeface="Roboto"/>
                          <a:cs typeface="Roboto"/>
                          <a:sym typeface="Roboto"/>
                        </a:rPr>
                        <a:t>MAE ($)</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Roboto"/>
                          <a:ea typeface="Roboto"/>
                          <a:cs typeface="Roboto"/>
                          <a:sym typeface="Roboto"/>
                        </a:rPr>
                        <a:t>Adjusted R</a:t>
                      </a:r>
                      <a:r>
                        <a:rPr lang="en" sz="1800" b="1" baseline="30000">
                          <a:latin typeface="Roboto"/>
                          <a:ea typeface="Roboto"/>
                          <a:cs typeface="Roboto"/>
                          <a:sym typeface="Roboto"/>
                        </a:rPr>
                        <a:t>2</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Random Forest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1002</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0.61</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XGBoost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latin typeface="Roboto"/>
                          <a:ea typeface="Roboto"/>
                          <a:cs typeface="Roboto"/>
                          <a:sym typeface="Roboto"/>
                        </a:rPr>
                        <a:t>1074</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0.55</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65800">
                <a:tc>
                  <a:txBody>
                    <a:bodyPr/>
                    <a:lstStyle/>
                    <a:p>
                      <a:pPr marL="0" lvl="0" indent="0" algn="ctr" rtl="0">
                        <a:spcBef>
                          <a:spcPts val="0"/>
                        </a:spcBef>
                        <a:spcAft>
                          <a:spcPts val="0"/>
                        </a:spcAft>
                        <a:buNone/>
                      </a:pPr>
                      <a:r>
                        <a:rPr lang="en" sz="1600" b="1">
                          <a:latin typeface="Roboto"/>
                          <a:ea typeface="Roboto"/>
                          <a:cs typeface="Roboto"/>
                          <a:sym typeface="Roboto"/>
                        </a:rPr>
                        <a:t>CATBoost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953</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0.63</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Stacking</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t>392</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0.91</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19" name="Google Shape;119;p16"/>
          <p:cNvPicPr preferRelativeResize="0"/>
          <p:nvPr/>
        </p:nvPicPr>
        <p:blipFill>
          <a:blip r:embed="rId3">
            <a:alphaModFix/>
          </a:blip>
          <a:stretch>
            <a:fillRect/>
          </a:stretch>
        </p:blipFill>
        <p:spPr>
          <a:xfrm>
            <a:off x="6640514" y="579275"/>
            <a:ext cx="2251286" cy="2446600"/>
          </a:xfrm>
          <a:prstGeom prst="rect">
            <a:avLst/>
          </a:prstGeom>
          <a:noFill/>
          <a:ln>
            <a:noFill/>
          </a:ln>
        </p:spPr>
      </p:pic>
      <p:sp>
        <p:nvSpPr>
          <p:cNvPr id="120" name="Google Shape;120;p16"/>
          <p:cNvSpPr txBox="1"/>
          <p:nvPr/>
        </p:nvSpPr>
        <p:spPr>
          <a:xfrm>
            <a:off x="7845450" y="967475"/>
            <a:ext cx="647100" cy="4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FFFFFF"/>
                </a:solidFill>
                <a:latin typeface="Lato"/>
                <a:ea typeface="Lato"/>
                <a:cs typeface="Lato"/>
                <a:sym typeface="Lato"/>
              </a:rPr>
              <a:t>25%</a:t>
            </a:r>
            <a:endParaRPr sz="1800" b="1">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17"/>
          <p:cNvPicPr preferRelativeResize="0"/>
          <p:nvPr/>
        </p:nvPicPr>
        <p:blipFill>
          <a:blip r:embed="rId3">
            <a:alphaModFix/>
          </a:blip>
          <a:stretch>
            <a:fillRect/>
          </a:stretch>
        </p:blipFill>
        <p:spPr>
          <a:xfrm>
            <a:off x="2354357" y="3704546"/>
            <a:ext cx="1180925" cy="407100"/>
          </a:xfrm>
          <a:prstGeom prst="rect">
            <a:avLst/>
          </a:prstGeom>
          <a:noFill/>
          <a:ln>
            <a:noFill/>
          </a:ln>
        </p:spPr>
      </p:pic>
      <p:sp>
        <p:nvSpPr>
          <p:cNvPr id="126" name="Google Shape;126;p17"/>
          <p:cNvSpPr txBox="1">
            <a:spLocks noGrp="1"/>
          </p:cNvSpPr>
          <p:nvPr>
            <p:ph type="title"/>
          </p:nvPr>
        </p:nvSpPr>
        <p:spPr>
          <a:xfrm>
            <a:off x="803850" y="579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B0F00"/>
                </a:solidFill>
              </a:rPr>
              <a:t>Feature Selectio</a:t>
            </a:r>
            <a:r>
              <a:rPr lang="en" b="1">
                <a:solidFill>
                  <a:srgbClr val="5B0F00"/>
                </a:solidFill>
              </a:rPr>
              <a:t>n</a:t>
            </a:r>
            <a:endParaRPr/>
          </a:p>
        </p:txBody>
      </p:sp>
      <p:sp>
        <p:nvSpPr>
          <p:cNvPr id="127" name="Google Shape;127;p17"/>
          <p:cNvSpPr txBox="1"/>
          <p:nvPr/>
        </p:nvSpPr>
        <p:spPr>
          <a:xfrm>
            <a:off x="6610775" y="974325"/>
            <a:ext cx="1557600" cy="46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b="1">
                <a:latin typeface="Roboto"/>
                <a:ea typeface="Roboto"/>
                <a:cs typeface="Roboto"/>
                <a:sym typeface="Roboto"/>
              </a:rPr>
              <a:t>364 Features</a:t>
            </a:r>
            <a:endParaRPr sz="1600"/>
          </a:p>
        </p:txBody>
      </p:sp>
      <p:sp>
        <p:nvSpPr>
          <p:cNvPr id="128" name="Google Shape;128;p17"/>
          <p:cNvSpPr txBox="1"/>
          <p:nvPr/>
        </p:nvSpPr>
        <p:spPr>
          <a:xfrm>
            <a:off x="6387925" y="3681950"/>
            <a:ext cx="1888500" cy="40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b="1">
                <a:latin typeface="Roboto"/>
                <a:ea typeface="Roboto"/>
                <a:cs typeface="Roboto"/>
                <a:sym typeface="Roboto"/>
              </a:rPr>
              <a:t>28 final features</a:t>
            </a:r>
            <a:endParaRPr sz="1600">
              <a:solidFill>
                <a:schemeClr val="accent1"/>
              </a:solidFill>
              <a:latin typeface="Lato"/>
              <a:ea typeface="Lato"/>
              <a:cs typeface="Lato"/>
              <a:sym typeface="Lato"/>
            </a:endParaRPr>
          </a:p>
        </p:txBody>
      </p:sp>
      <p:pic>
        <p:nvPicPr>
          <p:cNvPr id="129" name="Google Shape;129;p17"/>
          <p:cNvPicPr preferRelativeResize="0"/>
          <p:nvPr/>
        </p:nvPicPr>
        <p:blipFill>
          <a:blip r:embed="rId4">
            <a:alphaModFix/>
          </a:blip>
          <a:stretch>
            <a:fillRect/>
          </a:stretch>
        </p:blipFill>
        <p:spPr>
          <a:xfrm>
            <a:off x="5910225" y="1446975"/>
            <a:ext cx="2832296" cy="2234975"/>
          </a:xfrm>
          <a:prstGeom prst="rect">
            <a:avLst/>
          </a:prstGeom>
          <a:noFill/>
          <a:ln>
            <a:noFill/>
          </a:ln>
        </p:spPr>
      </p:pic>
      <p:graphicFrame>
        <p:nvGraphicFramePr>
          <p:cNvPr id="130" name="Google Shape;130;p17"/>
          <p:cNvGraphicFramePr/>
          <p:nvPr/>
        </p:nvGraphicFramePr>
        <p:xfrm>
          <a:off x="651438" y="1935550"/>
          <a:ext cx="4306125" cy="2163930"/>
        </p:xfrm>
        <a:graphic>
          <a:graphicData uri="http://schemas.openxmlformats.org/drawingml/2006/table">
            <a:tbl>
              <a:tblPr>
                <a:noFill/>
                <a:tableStyleId>{A827CC06-3C74-4839-99BD-5002A5D07C11}</a:tableStyleId>
              </a:tblPr>
              <a:tblGrid>
                <a:gridCol w="1689475">
                  <a:extLst>
                    <a:ext uri="{9D8B030D-6E8A-4147-A177-3AD203B41FA5}">
                      <a16:colId xmlns:a16="http://schemas.microsoft.com/office/drawing/2014/main" val="20000"/>
                    </a:ext>
                  </a:extLst>
                </a:gridCol>
                <a:gridCol w="1219825">
                  <a:extLst>
                    <a:ext uri="{9D8B030D-6E8A-4147-A177-3AD203B41FA5}">
                      <a16:colId xmlns:a16="http://schemas.microsoft.com/office/drawing/2014/main" val="20001"/>
                    </a:ext>
                  </a:extLst>
                </a:gridCol>
                <a:gridCol w="1396825">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sz="1800" b="1">
                          <a:latin typeface="Roboto"/>
                          <a:ea typeface="Roboto"/>
                          <a:cs typeface="Roboto"/>
                          <a:sym typeface="Roboto"/>
                        </a:rPr>
                        <a:t>Algorithm</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Roboto"/>
                          <a:ea typeface="Roboto"/>
                          <a:cs typeface="Roboto"/>
                          <a:sym typeface="Roboto"/>
                        </a:rPr>
                        <a:t>MAE ($)</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Roboto"/>
                          <a:ea typeface="Roboto"/>
                          <a:cs typeface="Roboto"/>
                          <a:sym typeface="Roboto"/>
                        </a:rPr>
                        <a:t>Adjusted R</a:t>
                      </a:r>
                      <a:r>
                        <a:rPr lang="en" sz="1800" b="1" baseline="30000">
                          <a:latin typeface="Roboto"/>
                          <a:ea typeface="Roboto"/>
                          <a:cs typeface="Roboto"/>
                          <a:sym typeface="Roboto"/>
                        </a:rPr>
                        <a:t>2</a:t>
                      </a:r>
                      <a:endParaRPr sz="18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Random Forest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997</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0.65</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XGBoost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1029</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0.62</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65800">
                <a:tc>
                  <a:txBody>
                    <a:bodyPr/>
                    <a:lstStyle/>
                    <a:p>
                      <a:pPr marL="0" lvl="0" indent="0" algn="ctr" rtl="0">
                        <a:spcBef>
                          <a:spcPts val="0"/>
                        </a:spcBef>
                        <a:spcAft>
                          <a:spcPts val="0"/>
                        </a:spcAft>
                        <a:buNone/>
                      </a:pPr>
                      <a:r>
                        <a:rPr lang="en" sz="1600" b="1">
                          <a:latin typeface="Roboto"/>
                          <a:ea typeface="Roboto"/>
                          <a:cs typeface="Roboto"/>
                          <a:sym typeface="Roboto"/>
                        </a:rPr>
                        <a:t>CATBoost</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990</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0.62</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600" b="1">
                          <a:latin typeface="Roboto"/>
                          <a:ea typeface="Roboto"/>
                          <a:cs typeface="Roboto"/>
                          <a:sym typeface="Roboto"/>
                        </a:rPr>
                        <a:t>Stacking</a:t>
                      </a:r>
                      <a:endParaRPr sz="1600" b="1">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424</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Roboto"/>
                          <a:ea typeface="Roboto"/>
                          <a:cs typeface="Roboto"/>
                          <a:sym typeface="Roboto"/>
                        </a:rPr>
                        <a:t>0.90</a:t>
                      </a:r>
                      <a:endParaRPr sz="1600">
                        <a:latin typeface="Roboto"/>
                        <a:ea typeface="Roboto"/>
                        <a:cs typeface="Roboto"/>
                        <a:sym typeface="Roboto"/>
                      </a:endParaRPr>
                    </a:p>
                  </a:txBody>
                  <a:tcPr marL="91425" marR="91425" marT="91425" marB="91425">
                    <a:lnL w="19050" cap="flat" cmpd="sng">
                      <a:solidFill>
                        <a:srgbClr val="9E9E9E"/>
                      </a:solidFill>
                      <a:prstDash val="solid"/>
                      <a:round/>
                      <a:headEnd type="none" w="sm" len="sm"/>
                      <a:tailEnd type="none" w="sm" len="sm"/>
                    </a:lnL>
                    <a:lnR w="19050" cap="flat" cmpd="sng">
                      <a:solidFill>
                        <a:srgbClr val="9E9E9E"/>
                      </a:solidFill>
                      <a:prstDash val="solid"/>
                      <a:round/>
                      <a:headEnd type="none" w="sm" len="sm"/>
                      <a:tailEnd type="none" w="sm" len="sm"/>
                    </a:lnR>
                    <a:lnT w="19050" cap="flat" cmpd="sng">
                      <a:solidFill>
                        <a:srgbClr val="9E9E9E"/>
                      </a:solidFill>
                      <a:prstDash val="solid"/>
                      <a:round/>
                      <a:headEnd type="none" w="sm" len="sm"/>
                      <a:tailEnd type="none" w="sm" len="sm"/>
                    </a:lnT>
                    <a:lnB w="1905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1" name="Google Shape;131;p17"/>
          <p:cNvSpPr txBox="1"/>
          <p:nvPr/>
        </p:nvSpPr>
        <p:spPr>
          <a:xfrm>
            <a:off x="4572000" y="4374150"/>
            <a:ext cx="860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CC0000"/>
                </a:solidFill>
                <a:latin typeface="Lato"/>
                <a:ea typeface="Lato"/>
                <a:cs typeface="Lato"/>
                <a:sym typeface="Lato"/>
              </a:rPr>
              <a:t>14%</a:t>
            </a:r>
            <a:endParaRPr sz="2400" b="1">
              <a:solidFill>
                <a:srgbClr val="CC0000"/>
              </a:solidFill>
              <a:latin typeface="Lato"/>
              <a:ea typeface="Lato"/>
              <a:cs typeface="Lato"/>
              <a:sym typeface="Lato"/>
            </a:endParaRPr>
          </a:p>
        </p:txBody>
      </p:sp>
      <p:cxnSp>
        <p:nvCxnSpPr>
          <p:cNvPr id="132" name="Google Shape;132;p17"/>
          <p:cNvCxnSpPr/>
          <p:nvPr/>
        </p:nvCxnSpPr>
        <p:spPr>
          <a:xfrm>
            <a:off x="2944820" y="4111646"/>
            <a:ext cx="1643400" cy="530100"/>
          </a:xfrm>
          <a:prstGeom prst="straightConnector1">
            <a:avLst/>
          </a:prstGeom>
          <a:noFill/>
          <a:ln w="28575" cap="flat" cmpd="sng">
            <a:solidFill>
              <a:srgbClr val="FF0000"/>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1000"/>
                                        <p:tgtEl>
                                          <p:spTgt spid="125"/>
                                        </p:tgtEl>
                                      </p:cBhvr>
                                    </p:animEffect>
                                  </p:childTnLst>
                                </p:cTn>
                              </p:par>
                              <p:par>
                                <p:cTn id="8" presetID="10"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fade">
                                      <p:cBhvr>
                                        <p:cTn id="10" dur="1000"/>
                                        <p:tgtEl>
                                          <p:spTgt spid="132"/>
                                        </p:tgtEl>
                                      </p:cBhvr>
                                    </p:animEffect>
                                  </p:childTnLst>
                                </p:cTn>
                              </p:par>
                              <p:par>
                                <p:cTn id="11" presetID="10" presetClass="entr" presetSubtype="0" fill="hold" nodeType="withEffect">
                                  <p:stCondLst>
                                    <p:cond delay="0"/>
                                  </p:stCondLst>
                                  <p:childTnLst>
                                    <p:set>
                                      <p:cBhvr>
                                        <p:cTn id="12" dur="1" fill="hold">
                                          <p:stCondLst>
                                            <p:cond delay="0"/>
                                          </p:stCondLst>
                                        </p:cTn>
                                        <p:tgtEl>
                                          <p:spTgt spid="131"/>
                                        </p:tgtEl>
                                        <p:attrNameLst>
                                          <p:attrName>style.visibility</p:attrName>
                                        </p:attrNameLst>
                                      </p:cBhvr>
                                      <p:to>
                                        <p:strVal val="visible"/>
                                      </p:to>
                                    </p:set>
                                    <p:animEffect transition="in" filter="fade">
                                      <p:cBhvr>
                                        <p:cTn id="13" dur="10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18"/>
          <p:cNvPicPr preferRelativeResize="0"/>
          <p:nvPr/>
        </p:nvPicPr>
        <p:blipFill>
          <a:blip r:embed="rId3">
            <a:alphaModFix/>
          </a:blip>
          <a:stretch>
            <a:fillRect/>
          </a:stretch>
        </p:blipFill>
        <p:spPr>
          <a:xfrm>
            <a:off x="533750" y="2071835"/>
            <a:ext cx="1272706" cy="259738"/>
          </a:xfrm>
          <a:prstGeom prst="rect">
            <a:avLst/>
          </a:prstGeom>
          <a:noFill/>
          <a:ln>
            <a:noFill/>
          </a:ln>
        </p:spPr>
      </p:pic>
      <p:pic>
        <p:nvPicPr>
          <p:cNvPr id="138" name="Google Shape;138;p18"/>
          <p:cNvPicPr preferRelativeResize="0"/>
          <p:nvPr/>
        </p:nvPicPr>
        <p:blipFill>
          <a:blip r:embed="rId4">
            <a:alphaModFix/>
          </a:blip>
          <a:stretch>
            <a:fillRect/>
          </a:stretch>
        </p:blipFill>
        <p:spPr>
          <a:xfrm>
            <a:off x="2570700" y="1603050"/>
            <a:ext cx="1521432" cy="1242525"/>
          </a:xfrm>
          <a:prstGeom prst="rect">
            <a:avLst/>
          </a:prstGeom>
          <a:noFill/>
          <a:ln>
            <a:noFill/>
          </a:ln>
        </p:spPr>
      </p:pic>
      <p:graphicFrame>
        <p:nvGraphicFramePr>
          <p:cNvPr id="139" name="Google Shape;139;p18"/>
          <p:cNvGraphicFramePr/>
          <p:nvPr/>
        </p:nvGraphicFramePr>
        <p:xfrm>
          <a:off x="4636775" y="1724463"/>
          <a:ext cx="1992475" cy="1097250"/>
        </p:xfrm>
        <a:graphic>
          <a:graphicData uri="http://schemas.openxmlformats.org/drawingml/2006/table">
            <a:tbl>
              <a:tblPr>
                <a:noFill/>
                <a:tableStyleId>{E41BFFE2-0CB2-40CD-A15E-3306B140F2F3}</a:tableStyleId>
              </a:tblPr>
              <a:tblGrid>
                <a:gridCol w="1992475">
                  <a:extLst>
                    <a:ext uri="{9D8B030D-6E8A-4147-A177-3AD203B41FA5}">
                      <a16:colId xmlns:a16="http://schemas.microsoft.com/office/drawing/2014/main" val="20000"/>
                    </a:ext>
                  </a:extLst>
                </a:gridCol>
              </a:tblGrid>
              <a:tr h="454150">
                <a:tc>
                  <a:txBody>
                    <a:bodyPr/>
                    <a:lstStyle/>
                    <a:p>
                      <a:pPr marL="0" lvl="0" indent="0" algn="ctr" rtl="0">
                        <a:lnSpc>
                          <a:spcPct val="100000"/>
                        </a:lnSpc>
                        <a:spcBef>
                          <a:spcPts val="0"/>
                        </a:spcBef>
                        <a:spcAft>
                          <a:spcPts val="0"/>
                        </a:spcAft>
                        <a:buNone/>
                      </a:pPr>
                      <a:r>
                        <a:rPr lang="en" sz="1500" b="1"/>
                        <a:t>Models</a:t>
                      </a:r>
                      <a:endParaRPr sz="1500" b="1"/>
                    </a:p>
                    <a:p>
                      <a:pPr marL="0" lvl="0" indent="0" algn="ctr" rtl="0">
                        <a:spcBef>
                          <a:spcPts val="0"/>
                        </a:spcBef>
                        <a:spcAft>
                          <a:spcPts val="0"/>
                        </a:spcAft>
                        <a:buNone/>
                      </a:pPr>
                      <a:r>
                        <a:rPr lang="en" sz="1500" b="1"/>
                        <a:t>+</a:t>
                      </a:r>
                      <a:endParaRPr sz="1500" b="1"/>
                    </a:p>
                    <a:p>
                      <a:pPr marL="0" lvl="0" indent="0" algn="ctr" rtl="0">
                        <a:spcBef>
                          <a:spcPts val="0"/>
                        </a:spcBef>
                        <a:spcAft>
                          <a:spcPts val="0"/>
                        </a:spcAft>
                        <a:buNone/>
                      </a:pPr>
                      <a:r>
                        <a:rPr lang="en" sz="1500" b="1"/>
                        <a:t>Parameter tuning and Validation</a:t>
                      </a:r>
                      <a:endParaRPr sz="1500" b="1"/>
                    </a:p>
                  </a:txBody>
                  <a:tcPr marL="91425" marR="91425" marT="91425" marB="91425"/>
                </a:tc>
                <a:extLst>
                  <a:ext uri="{0D108BD9-81ED-4DB2-BD59-A6C34878D82A}">
                    <a16:rowId xmlns:a16="http://schemas.microsoft.com/office/drawing/2014/main" val="10000"/>
                  </a:ext>
                </a:extLst>
              </a:tr>
            </a:tbl>
          </a:graphicData>
        </a:graphic>
      </p:graphicFrame>
      <p:sp>
        <p:nvSpPr>
          <p:cNvPr id="140" name="Google Shape;140;p18"/>
          <p:cNvSpPr txBox="1">
            <a:spLocks noGrp="1"/>
          </p:cNvSpPr>
          <p:nvPr>
            <p:ph type="title"/>
          </p:nvPr>
        </p:nvSpPr>
        <p:spPr>
          <a:xfrm>
            <a:off x="803850" y="579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5B0F00"/>
                </a:solidFill>
              </a:rPr>
              <a:t>Data Pipeline</a:t>
            </a:r>
            <a:endParaRPr sz="2800"/>
          </a:p>
        </p:txBody>
      </p:sp>
      <p:pic>
        <p:nvPicPr>
          <p:cNvPr id="141" name="Google Shape;141;p18"/>
          <p:cNvPicPr preferRelativeResize="0"/>
          <p:nvPr/>
        </p:nvPicPr>
        <p:blipFill>
          <a:blip r:embed="rId5">
            <a:alphaModFix/>
          </a:blip>
          <a:stretch>
            <a:fillRect/>
          </a:stretch>
        </p:blipFill>
        <p:spPr>
          <a:xfrm>
            <a:off x="1110275" y="3545600"/>
            <a:ext cx="2592809" cy="1242525"/>
          </a:xfrm>
          <a:prstGeom prst="rect">
            <a:avLst/>
          </a:prstGeom>
          <a:noFill/>
          <a:ln>
            <a:noFill/>
          </a:ln>
        </p:spPr>
      </p:pic>
      <p:graphicFrame>
        <p:nvGraphicFramePr>
          <p:cNvPr id="142" name="Google Shape;142;p18"/>
          <p:cNvGraphicFramePr/>
          <p:nvPr/>
        </p:nvGraphicFramePr>
        <p:xfrm>
          <a:off x="7198325" y="1976913"/>
          <a:ext cx="1390200" cy="640050"/>
        </p:xfrm>
        <a:graphic>
          <a:graphicData uri="http://schemas.openxmlformats.org/drawingml/2006/table">
            <a:tbl>
              <a:tblPr>
                <a:noFill/>
                <a:tableStyleId>{E41BFFE2-0CB2-40CD-A15E-3306B140F2F3}</a:tableStyleId>
              </a:tblPr>
              <a:tblGrid>
                <a:gridCol w="1390200">
                  <a:extLst>
                    <a:ext uri="{9D8B030D-6E8A-4147-A177-3AD203B41FA5}">
                      <a16:colId xmlns:a16="http://schemas.microsoft.com/office/drawing/2014/main" val="20000"/>
                    </a:ext>
                  </a:extLst>
                </a:gridCol>
              </a:tblGrid>
              <a:tr h="461475">
                <a:tc>
                  <a:txBody>
                    <a:bodyPr/>
                    <a:lstStyle/>
                    <a:p>
                      <a:pPr marL="0" lvl="0" indent="0" algn="ctr" rtl="0">
                        <a:lnSpc>
                          <a:spcPct val="100000"/>
                        </a:lnSpc>
                        <a:spcBef>
                          <a:spcPts val="0"/>
                        </a:spcBef>
                        <a:spcAft>
                          <a:spcPts val="0"/>
                        </a:spcAft>
                        <a:buNone/>
                      </a:pPr>
                      <a:r>
                        <a:rPr lang="en" sz="1500" b="1"/>
                        <a:t>Feature Selection</a:t>
                      </a:r>
                      <a:endParaRPr sz="1500" b="1"/>
                    </a:p>
                  </a:txBody>
                  <a:tcPr marL="91425" marR="91425" marT="91425" marB="91425"/>
                </a:tc>
                <a:extLst>
                  <a:ext uri="{0D108BD9-81ED-4DB2-BD59-A6C34878D82A}">
                    <a16:rowId xmlns:a16="http://schemas.microsoft.com/office/drawing/2014/main" val="10000"/>
                  </a:ext>
                </a:extLst>
              </a:tr>
            </a:tbl>
          </a:graphicData>
        </a:graphic>
      </p:graphicFrame>
      <p:pic>
        <p:nvPicPr>
          <p:cNvPr id="143" name="Google Shape;143;p18"/>
          <p:cNvPicPr preferRelativeResize="0"/>
          <p:nvPr/>
        </p:nvPicPr>
        <p:blipFill>
          <a:blip r:embed="rId6">
            <a:alphaModFix/>
          </a:blip>
          <a:stretch>
            <a:fillRect/>
          </a:stretch>
        </p:blipFill>
        <p:spPr>
          <a:xfrm>
            <a:off x="4064650" y="2143225"/>
            <a:ext cx="735958" cy="259750"/>
          </a:xfrm>
          <a:prstGeom prst="rect">
            <a:avLst/>
          </a:prstGeom>
          <a:noFill/>
          <a:ln>
            <a:noFill/>
          </a:ln>
        </p:spPr>
      </p:pic>
      <p:pic>
        <p:nvPicPr>
          <p:cNvPr id="144" name="Google Shape;144;p18"/>
          <p:cNvPicPr preferRelativeResize="0"/>
          <p:nvPr/>
        </p:nvPicPr>
        <p:blipFill>
          <a:blip r:embed="rId6">
            <a:alphaModFix/>
          </a:blip>
          <a:stretch>
            <a:fillRect/>
          </a:stretch>
        </p:blipFill>
        <p:spPr>
          <a:xfrm>
            <a:off x="6530000" y="2167075"/>
            <a:ext cx="735958" cy="259750"/>
          </a:xfrm>
          <a:prstGeom prst="rect">
            <a:avLst/>
          </a:prstGeom>
          <a:noFill/>
          <a:ln>
            <a:noFill/>
          </a:ln>
        </p:spPr>
      </p:pic>
      <p:pic>
        <p:nvPicPr>
          <p:cNvPr id="145" name="Google Shape;145;p18"/>
          <p:cNvPicPr preferRelativeResize="0"/>
          <p:nvPr/>
        </p:nvPicPr>
        <p:blipFill>
          <a:blip r:embed="rId6">
            <a:alphaModFix/>
          </a:blip>
          <a:stretch>
            <a:fillRect/>
          </a:stretch>
        </p:blipFill>
        <p:spPr>
          <a:xfrm>
            <a:off x="1910950" y="2112825"/>
            <a:ext cx="735958" cy="259750"/>
          </a:xfrm>
          <a:prstGeom prst="rect">
            <a:avLst/>
          </a:prstGeom>
          <a:noFill/>
          <a:ln>
            <a:noFill/>
          </a:ln>
        </p:spPr>
      </p:pic>
      <p:pic>
        <p:nvPicPr>
          <p:cNvPr id="146" name="Google Shape;146;p18"/>
          <p:cNvPicPr preferRelativeResize="0"/>
          <p:nvPr/>
        </p:nvPicPr>
        <p:blipFill>
          <a:blip r:embed="rId6">
            <a:alphaModFix/>
          </a:blip>
          <a:stretch>
            <a:fillRect/>
          </a:stretch>
        </p:blipFill>
        <p:spPr>
          <a:xfrm rot="-5400000">
            <a:off x="5764438" y="2969236"/>
            <a:ext cx="521025" cy="259750"/>
          </a:xfrm>
          <a:prstGeom prst="rect">
            <a:avLst/>
          </a:prstGeom>
          <a:noFill/>
          <a:ln>
            <a:noFill/>
          </a:ln>
        </p:spPr>
      </p:pic>
      <p:pic>
        <p:nvPicPr>
          <p:cNvPr id="147" name="Google Shape;147;p18"/>
          <p:cNvPicPr preferRelativeResize="0"/>
          <p:nvPr/>
        </p:nvPicPr>
        <p:blipFill>
          <a:blip r:embed="rId7">
            <a:alphaModFix/>
          </a:blip>
          <a:stretch>
            <a:fillRect/>
          </a:stretch>
        </p:blipFill>
        <p:spPr>
          <a:xfrm>
            <a:off x="6012276" y="3343450"/>
            <a:ext cx="1790700" cy="19050"/>
          </a:xfrm>
          <a:prstGeom prst="rect">
            <a:avLst/>
          </a:prstGeom>
          <a:noFill/>
          <a:ln>
            <a:noFill/>
          </a:ln>
        </p:spPr>
      </p:pic>
      <p:pic>
        <p:nvPicPr>
          <p:cNvPr id="148" name="Google Shape;148;p18"/>
          <p:cNvPicPr preferRelativeResize="0"/>
          <p:nvPr/>
        </p:nvPicPr>
        <p:blipFill>
          <a:blip r:embed="rId8">
            <a:alphaModFix/>
          </a:blip>
          <a:stretch>
            <a:fillRect/>
          </a:stretch>
        </p:blipFill>
        <p:spPr>
          <a:xfrm>
            <a:off x="7775300" y="2616963"/>
            <a:ext cx="19050" cy="733425"/>
          </a:xfrm>
          <a:prstGeom prst="rect">
            <a:avLst/>
          </a:prstGeom>
          <a:noFill/>
          <a:ln>
            <a:noFill/>
          </a:ln>
        </p:spPr>
      </p:pic>
      <p:pic>
        <p:nvPicPr>
          <p:cNvPr id="149" name="Google Shape;149;p18"/>
          <p:cNvPicPr preferRelativeResize="0"/>
          <p:nvPr/>
        </p:nvPicPr>
        <p:blipFill>
          <a:blip r:embed="rId9">
            <a:alphaModFix/>
          </a:blip>
          <a:stretch>
            <a:fillRect/>
          </a:stretch>
        </p:blipFill>
        <p:spPr>
          <a:xfrm>
            <a:off x="1910950" y="2964600"/>
            <a:ext cx="265175" cy="521025"/>
          </a:xfrm>
          <a:prstGeom prst="rect">
            <a:avLst/>
          </a:prstGeom>
          <a:noFill/>
          <a:ln>
            <a:noFill/>
          </a:ln>
        </p:spPr>
      </p:pic>
      <p:pic>
        <p:nvPicPr>
          <p:cNvPr id="150" name="Google Shape;150;p18"/>
          <p:cNvPicPr preferRelativeResize="0"/>
          <p:nvPr/>
        </p:nvPicPr>
        <p:blipFill>
          <a:blip r:embed="rId10">
            <a:alphaModFix/>
          </a:blip>
          <a:stretch>
            <a:fillRect/>
          </a:stretch>
        </p:blipFill>
        <p:spPr>
          <a:xfrm rot="10800000">
            <a:off x="3836050" y="3958075"/>
            <a:ext cx="722376" cy="265176"/>
          </a:xfrm>
          <a:prstGeom prst="rect">
            <a:avLst/>
          </a:prstGeom>
          <a:noFill/>
          <a:ln>
            <a:noFill/>
          </a:ln>
        </p:spPr>
      </p:pic>
      <p:pic>
        <p:nvPicPr>
          <p:cNvPr id="151" name="Google Shape;151;p18"/>
          <p:cNvPicPr preferRelativeResize="0"/>
          <p:nvPr/>
        </p:nvPicPr>
        <p:blipFill>
          <a:blip r:embed="rId11">
            <a:alphaModFix/>
          </a:blip>
          <a:stretch>
            <a:fillRect/>
          </a:stretch>
        </p:blipFill>
        <p:spPr>
          <a:xfrm>
            <a:off x="2041225" y="2971800"/>
            <a:ext cx="3638550" cy="19050"/>
          </a:xfrm>
          <a:prstGeom prst="rect">
            <a:avLst/>
          </a:prstGeom>
          <a:noFill/>
          <a:ln>
            <a:noFill/>
          </a:ln>
        </p:spPr>
      </p:pic>
      <p:pic>
        <p:nvPicPr>
          <p:cNvPr id="152" name="Google Shape;152;p18"/>
          <p:cNvPicPr preferRelativeResize="0"/>
          <p:nvPr/>
        </p:nvPicPr>
        <p:blipFill>
          <a:blip r:embed="rId12">
            <a:alphaModFix/>
          </a:blip>
          <a:stretch>
            <a:fillRect/>
          </a:stretch>
        </p:blipFill>
        <p:spPr>
          <a:xfrm>
            <a:off x="5682651" y="2759375"/>
            <a:ext cx="19050" cy="238125"/>
          </a:xfrm>
          <a:prstGeom prst="rect">
            <a:avLst/>
          </a:prstGeom>
          <a:noFill/>
          <a:ln>
            <a:noFill/>
          </a:ln>
        </p:spPr>
      </p:pic>
      <p:pic>
        <p:nvPicPr>
          <p:cNvPr id="153" name="Google Shape;153;p18"/>
          <p:cNvPicPr preferRelativeResize="0"/>
          <p:nvPr/>
        </p:nvPicPr>
        <p:blipFill>
          <a:blip r:embed="rId13">
            <a:alphaModFix/>
          </a:blip>
          <a:stretch>
            <a:fillRect/>
          </a:stretch>
        </p:blipFill>
        <p:spPr>
          <a:xfrm>
            <a:off x="4560576" y="3637326"/>
            <a:ext cx="3562350" cy="962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19"/>
          <p:cNvPicPr preferRelativeResize="0"/>
          <p:nvPr/>
        </p:nvPicPr>
        <p:blipFill>
          <a:blip r:embed="rId3">
            <a:alphaModFix/>
          </a:blip>
          <a:stretch>
            <a:fillRect/>
          </a:stretch>
        </p:blipFill>
        <p:spPr>
          <a:xfrm>
            <a:off x="549125" y="1883226"/>
            <a:ext cx="1960675" cy="1280700"/>
          </a:xfrm>
          <a:prstGeom prst="rect">
            <a:avLst/>
          </a:prstGeom>
          <a:noFill/>
          <a:ln>
            <a:noFill/>
          </a:ln>
        </p:spPr>
      </p:pic>
      <p:pic>
        <p:nvPicPr>
          <p:cNvPr id="159" name="Google Shape;159;p19"/>
          <p:cNvPicPr preferRelativeResize="0"/>
          <p:nvPr/>
        </p:nvPicPr>
        <p:blipFill>
          <a:blip r:embed="rId4">
            <a:alphaModFix/>
          </a:blip>
          <a:stretch>
            <a:fillRect/>
          </a:stretch>
        </p:blipFill>
        <p:spPr>
          <a:xfrm>
            <a:off x="6938750" y="1381775"/>
            <a:ext cx="1737000" cy="2283600"/>
          </a:xfrm>
          <a:prstGeom prst="rect">
            <a:avLst/>
          </a:prstGeom>
          <a:noFill/>
          <a:ln>
            <a:noFill/>
          </a:ln>
        </p:spPr>
      </p:pic>
      <p:pic>
        <p:nvPicPr>
          <p:cNvPr id="160" name="Google Shape;160;p19"/>
          <p:cNvPicPr preferRelativeResize="0"/>
          <p:nvPr/>
        </p:nvPicPr>
        <p:blipFill>
          <a:blip r:embed="rId5">
            <a:alphaModFix/>
          </a:blip>
          <a:stretch>
            <a:fillRect/>
          </a:stretch>
        </p:blipFill>
        <p:spPr>
          <a:xfrm>
            <a:off x="3045899" y="2079975"/>
            <a:ext cx="3356752" cy="887207"/>
          </a:xfrm>
          <a:prstGeom prst="rect">
            <a:avLst/>
          </a:prstGeom>
          <a:noFill/>
          <a:ln>
            <a:noFill/>
          </a:ln>
        </p:spPr>
      </p:pic>
      <p:cxnSp>
        <p:nvCxnSpPr>
          <p:cNvPr id="161" name="Google Shape;161;p19"/>
          <p:cNvCxnSpPr>
            <a:stCxn id="158" idx="3"/>
            <a:endCxn id="160" idx="1"/>
          </p:cNvCxnSpPr>
          <p:nvPr/>
        </p:nvCxnSpPr>
        <p:spPr>
          <a:xfrm>
            <a:off x="2509800" y="2523576"/>
            <a:ext cx="536100" cy="0"/>
          </a:xfrm>
          <a:prstGeom prst="straightConnector1">
            <a:avLst/>
          </a:prstGeom>
          <a:noFill/>
          <a:ln w="9525" cap="flat" cmpd="sng">
            <a:solidFill>
              <a:schemeClr val="dk2"/>
            </a:solidFill>
            <a:prstDash val="solid"/>
            <a:round/>
            <a:headEnd type="none" w="med" len="med"/>
            <a:tailEnd type="triangle" w="med" len="med"/>
          </a:ln>
        </p:spPr>
      </p:cxnSp>
      <p:cxnSp>
        <p:nvCxnSpPr>
          <p:cNvPr id="162" name="Google Shape;162;p19"/>
          <p:cNvCxnSpPr>
            <a:stCxn id="160" idx="3"/>
            <a:endCxn id="159" idx="1"/>
          </p:cNvCxnSpPr>
          <p:nvPr/>
        </p:nvCxnSpPr>
        <p:spPr>
          <a:xfrm>
            <a:off x="6402651" y="2523578"/>
            <a:ext cx="536100" cy="0"/>
          </a:xfrm>
          <a:prstGeom prst="straightConnector1">
            <a:avLst/>
          </a:prstGeom>
          <a:noFill/>
          <a:ln w="9525" cap="flat" cmpd="sng">
            <a:solidFill>
              <a:schemeClr val="dk2"/>
            </a:solidFill>
            <a:prstDash val="solid"/>
            <a:round/>
            <a:headEnd type="none" w="med" len="med"/>
            <a:tailEnd type="triangle" w="med" len="med"/>
          </a:ln>
        </p:spPr>
      </p:cxnSp>
      <p:sp>
        <p:nvSpPr>
          <p:cNvPr id="163" name="Google Shape;163;p19"/>
          <p:cNvSpPr txBox="1">
            <a:spLocks noGrp="1"/>
          </p:cNvSpPr>
          <p:nvPr>
            <p:ph type="title" idx="4294967295"/>
          </p:nvPr>
        </p:nvSpPr>
        <p:spPr>
          <a:xfrm>
            <a:off x="803850" y="579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B0F00"/>
                </a:solidFill>
              </a:rPr>
              <a:t>Problem Solving</a:t>
            </a:r>
            <a:endParaRPr/>
          </a:p>
        </p:txBody>
      </p:sp>
      <p:pic>
        <p:nvPicPr>
          <p:cNvPr id="164" name="Google Shape;164;p19"/>
          <p:cNvPicPr preferRelativeResize="0"/>
          <p:nvPr/>
        </p:nvPicPr>
        <p:blipFill>
          <a:blip r:embed="rId6">
            <a:alphaModFix/>
          </a:blip>
          <a:stretch>
            <a:fillRect/>
          </a:stretch>
        </p:blipFill>
        <p:spPr>
          <a:xfrm>
            <a:off x="3812576" y="2967175"/>
            <a:ext cx="1823650" cy="15467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736</Words>
  <Application>Microsoft Office PowerPoint</Application>
  <PresentationFormat>On-screen Show (16:9)</PresentationFormat>
  <Paragraphs>74</Paragraphs>
  <Slides>7</Slides>
  <Notes>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Nunito</vt:lpstr>
      <vt:lpstr>Arial</vt:lpstr>
      <vt:lpstr>Lato</vt:lpstr>
      <vt:lpstr>Calibri</vt:lpstr>
      <vt:lpstr>Raleway</vt:lpstr>
      <vt:lpstr>Roboto</vt:lpstr>
      <vt:lpstr>Streamline</vt:lpstr>
      <vt:lpstr>PowerPoint Presentation</vt:lpstr>
      <vt:lpstr>How much can I earn from my house?</vt:lpstr>
      <vt:lpstr>PowerPoint Presentation</vt:lpstr>
      <vt:lpstr>Algorithms and Validation</vt:lpstr>
      <vt:lpstr>Feature Selection</vt:lpstr>
      <vt:lpstr>Data Pipeline</vt:lpstr>
      <vt:lpstr>Problem Solving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Elham</cp:lastModifiedBy>
  <cp:revision>1</cp:revision>
  <dcterms:modified xsi:type="dcterms:W3CDTF">2022-08-19T22:59:21Z</dcterms:modified>
</cp:coreProperties>
</file>